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rawings/drawing3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71" r:id="rId3"/>
    <p:sldId id="257" r:id="rId4"/>
    <p:sldId id="275" r:id="rId5"/>
    <p:sldId id="258" r:id="rId6"/>
    <p:sldId id="274" r:id="rId7"/>
    <p:sldId id="259" r:id="rId8"/>
    <p:sldId id="272" r:id="rId9"/>
    <p:sldId id="260" r:id="rId10"/>
    <p:sldId id="268" r:id="rId11"/>
    <p:sldId id="262" r:id="rId12"/>
    <p:sldId id="265" r:id="rId13"/>
    <p:sldId id="266" r:id="rId14"/>
    <p:sldId id="267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8.426715088889912E-2"/>
          <c:y val="0.11454895589683842"/>
          <c:w val="0.7546421133508785"/>
          <c:h val="0.6539036892202659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-1.747292478374911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1.5884477076135563E-3"/>
                  <c:y val="-2.4994317236927441E-3"/>
                </c:manualLayout>
              </c:layout>
              <c:tx>
                <c:rich>
                  <a:bodyPr/>
                  <a:lstStyle/>
                  <a:p>
                    <a:r>
                      <a:rPr lang="en-US" sz="2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 sz="2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35</a:t>
                    </a:r>
                    <a:endParaRPr lang="en-US" sz="24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ИП</c:v>
                </c:pt>
                <c:pt idx="1">
                  <c:v>ЛПХ</c:v>
                </c:pt>
                <c:pt idx="2">
                  <c:v>ЛПХ занимающихся разведением КРС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235</c:v>
                </c:pt>
                <c:pt idx="2">
                  <c:v>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1"/>
              <c:layout>
                <c:manualLayout>
                  <c:x val="5.8242409791209172E-1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2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 sz="2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35</a:t>
                    </a:r>
                    <a:endParaRPr lang="en-US" sz="24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ИП</c:v>
                </c:pt>
                <c:pt idx="1">
                  <c:v>ЛПХ</c:v>
                </c:pt>
                <c:pt idx="2">
                  <c:v>ЛПХ занимающихся разведением КРС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235</c:v>
                </c:pt>
                <c:pt idx="2">
                  <c:v>73</c:v>
                </c:pt>
              </c:numCache>
            </c:numRef>
          </c:val>
        </c:ser>
        <c:dLbls>
          <c:showVal val="1"/>
        </c:dLbls>
        <c:overlap val="-29"/>
        <c:axId val="32905472"/>
        <c:axId val="32952320"/>
      </c:barChart>
      <c:catAx>
        <c:axId val="32905472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aseline="0">
                <a:solidFill>
                  <a:schemeClr val="tx1"/>
                </a:solidFill>
              </a:defRPr>
            </a:pPr>
            <a:endParaRPr lang="ru-RU"/>
          </a:p>
        </c:txPr>
        <c:crossAx val="32952320"/>
        <c:crosses val="autoZero"/>
        <c:auto val="1"/>
        <c:lblAlgn val="ctr"/>
        <c:lblOffset val="100"/>
      </c:catAx>
      <c:valAx>
        <c:axId val="329523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 baseline="0">
                <a:solidFill>
                  <a:schemeClr val="tx1"/>
                </a:solidFill>
              </a:defRPr>
            </a:pPr>
            <a:endParaRPr lang="ru-RU"/>
          </a:p>
        </c:txPr>
        <c:crossAx val="329054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 baseline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 baseline="0">
          <a:solidFill>
            <a:schemeClr val="tx1"/>
          </a:solidFill>
          <a:latin typeface="Times New Roman" pitchFamily="18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реализация алкогольной продукции 101,9 % к уровню прошлого года</c:v>
                </c:pt>
              </c:strCache>
            </c:strRef>
          </c:tx>
          <c:dLbls>
            <c:dLbl>
              <c:idx val="0"/>
              <c:layout>
                <c:manualLayout>
                  <c:x val="1.0937499999999999E-2"/>
                  <c:y val="6.968169547818848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4837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5000000000000001E-2"/>
                  <c:y val="1.62590622782439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4928,6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 2017 года</c:v>
                </c:pt>
                <c:pt idx="1">
                  <c:v> 2018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4837.2</c:v>
                </c:pt>
                <c:pt idx="1">
                  <c:v>4928.6000000000004</c:v>
                </c:pt>
              </c:numCache>
            </c:numRef>
          </c:val>
        </c:ser>
        <c:shape val="cone"/>
        <c:axId val="66113920"/>
        <c:axId val="66115456"/>
        <c:axId val="0"/>
      </c:bar3DChart>
      <c:catAx>
        <c:axId val="66113920"/>
        <c:scaling>
          <c:orientation val="minMax"/>
        </c:scaling>
        <c:axPos val="b"/>
        <c:numFmt formatCode="#,##0.00" sourceLinked="0"/>
        <c:tickLblPos val="nextTo"/>
        <c:txPr>
          <a:bodyPr/>
          <a:lstStyle/>
          <a:p>
            <a:pPr>
              <a:defRPr sz="2000" baseline="0">
                <a:solidFill>
                  <a:schemeClr val="tx1"/>
                </a:solidFill>
                <a:latin typeface="Times New Roman" pitchFamily="18" charset="0"/>
              </a:defRPr>
            </a:pPr>
            <a:endParaRPr lang="ru-RU"/>
          </a:p>
        </c:txPr>
        <c:crossAx val="66115456"/>
        <c:crosses val="autoZero"/>
        <c:auto val="1"/>
        <c:lblAlgn val="ctr"/>
        <c:lblOffset val="100"/>
      </c:catAx>
      <c:valAx>
        <c:axId val="66115456"/>
        <c:scaling>
          <c:orientation val="minMax"/>
          <c:min val="1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66113920"/>
        <c:crosses val="autoZero"/>
        <c:crossBetween val="between"/>
        <c:majorUnit val="100"/>
        <c:minorUnit val="40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0571727362204729E-2"/>
          <c:y val="3.2074636838617332E-2"/>
          <c:w val="0.76252595964566949"/>
          <c:h val="0.8378634878065394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txPr>
              <a:bodyPr/>
              <a:lstStyle/>
              <a:p>
                <a:pPr>
                  <a:defRPr sz="2400" baseline="0">
                    <a:solidFill>
                      <a:schemeClr val="tx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Лист1!$A$2:$A$5</c:f>
              <c:strCache>
                <c:ptCount val="2"/>
                <c:pt idx="0">
                  <c:v>молоко, ц.</c:v>
                </c:pt>
                <c:pt idx="1">
                  <c:v>мясо, ц.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4019</c:v>
                </c:pt>
                <c:pt idx="1">
                  <c:v>180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dLbls>
            <c:txPr>
              <a:bodyPr/>
              <a:lstStyle/>
              <a:p>
                <a:pPr>
                  <a:defRPr sz="2400" baseline="0">
                    <a:solidFill>
                      <a:schemeClr val="tx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Лист1!$A$2:$A$5</c:f>
              <c:strCache>
                <c:ptCount val="2"/>
                <c:pt idx="0">
                  <c:v>молоко, ц.</c:v>
                </c:pt>
                <c:pt idx="1">
                  <c:v>мясо, ц.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3207</c:v>
                </c:pt>
                <c:pt idx="1">
                  <c:v>179</c:v>
                </c:pt>
              </c:numCache>
            </c:numRef>
          </c:val>
        </c:ser>
        <c:dLbls>
          <c:showVal val="1"/>
        </c:dLbls>
        <c:overlap val="-39"/>
        <c:axId val="67245952"/>
        <c:axId val="67247488"/>
      </c:barChart>
      <c:catAx>
        <c:axId val="67245952"/>
        <c:scaling>
          <c:orientation val="minMax"/>
        </c:scaling>
        <c:axPos val="b"/>
        <c:tickLblPos val="nextTo"/>
        <c:txPr>
          <a:bodyPr/>
          <a:lstStyle/>
          <a:p>
            <a:pPr>
              <a:defRPr sz="2800" baseline="0">
                <a:solidFill>
                  <a:schemeClr val="tx1"/>
                </a:solidFill>
                <a:latin typeface="Times New Roman" pitchFamily="18" charset="0"/>
              </a:defRPr>
            </a:pPr>
            <a:endParaRPr lang="ru-RU"/>
          </a:p>
        </c:txPr>
        <c:crossAx val="67247488"/>
        <c:crosses val="autoZero"/>
        <c:auto val="1"/>
        <c:lblAlgn val="ctr"/>
        <c:lblOffset val="100"/>
      </c:catAx>
      <c:valAx>
        <c:axId val="672474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400" baseline="0">
                <a:solidFill>
                  <a:schemeClr val="tx1"/>
                </a:solidFill>
                <a:latin typeface="Times New Roman" pitchFamily="18" charset="0"/>
              </a:defRPr>
            </a:pPr>
            <a:endParaRPr lang="ru-RU"/>
          </a:p>
        </c:txPr>
        <c:crossAx val="672459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 baseline="0">
              <a:solidFill>
                <a:schemeClr val="tx1"/>
              </a:solidFill>
              <a:latin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3804896521202575"/>
          <c:y val="9.6534253344157037E-2"/>
          <c:w val="0.84725851456213719"/>
          <c:h val="0.7553838280450357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Lbls>
            <c:txPr>
              <a:bodyPr/>
              <a:lstStyle/>
              <a:p>
                <a:pPr>
                  <a:defRPr sz="2000" baseline="0">
                    <a:solidFill>
                      <a:schemeClr val="tx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11163</c:v>
                </c:pt>
                <c:pt idx="1">
                  <c:v>13915.4</c:v>
                </c:pt>
              </c:numCache>
            </c:numRef>
          </c:val>
        </c:ser>
        <c:dLbls>
          <c:showVal val="1"/>
        </c:dLbls>
        <c:gapDepth val="222"/>
        <c:shape val="cone"/>
        <c:axId val="68005888"/>
        <c:axId val="68007424"/>
        <c:axId val="0"/>
      </c:bar3DChart>
      <c:catAx>
        <c:axId val="68005888"/>
        <c:scaling>
          <c:orientation val="minMax"/>
        </c:scaling>
        <c:delete val="1"/>
        <c:axPos val="b"/>
        <c:numFmt formatCode="General" sourceLinked="1"/>
        <c:tickLblPos val="nextTo"/>
        <c:crossAx val="68007424"/>
        <c:crosses val="autoZero"/>
        <c:auto val="1"/>
        <c:lblAlgn val="ctr"/>
        <c:lblOffset val="100"/>
      </c:catAx>
      <c:valAx>
        <c:axId val="68007424"/>
        <c:scaling>
          <c:orientation val="minMax"/>
        </c:scaling>
        <c:axPos val="l"/>
        <c:majorGridlines/>
        <c:numFmt formatCode="General" sourceLinked="1"/>
        <c:tickLblPos val="nextTo"/>
        <c:spPr>
          <a:ln w="0"/>
        </c:spPr>
        <c:txPr>
          <a:bodyPr/>
          <a:lstStyle/>
          <a:p>
            <a:pPr>
              <a:defRPr sz="2000" baseline="0">
                <a:solidFill>
                  <a:schemeClr val="tx1"/>
                </a:solidFill>
                <a:latin typeface="Times New Roman" pitchFamily="18" charset="0"/>
              </a:defRPr>
            </a:pPr>
            <a:endParaRPr lang="ru-RU"/>
          </a:p>
        </c:txPr>
        <c:crossAx val="680058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 baseline="0">
              <a:solidFill>
                <a:schemeClr val="tx1"/>
              </a:solidFill>
              <a:latin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4959768700787396E-2"/>
          <c:y val="4.8568402524089407E-2"/>
          <c:w val="0.78878924704724407"/>
          <c:h val="0.8171506017992986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2000" baseline="0" smtClean="0">
                        <a:solidFill>
                          <a:schemeClr val="tx1"/>
                        </a:solidFill>
                        <a:latin typeface="Times New Roman" pitchFamily="18" charset="0"/>
                      </a:rPr>
                      <a:t>65,2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Земельный налог</c:v>
                </c:pt>
                <c:pt idx="2">
                  <c:v>Имущественный налог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39.5</c:v>
                </c:pt>
                <c:pt idx="1">
                  <c:v>607.5</c:v>
                </c:pt>
                <c:pt idx="2">
                  <c:v>78.099999999999994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dLbls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Земельный налог</c:v>
                </c:pt>
                <c:pt idx="2">
                  <c:v>Имущественный налог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41.8</c:v>
                </c:pt>
                <c:pt idx="1">
                  <c:v>657.3</c:v>
                </c:pt>
                <c:pt idx="2">
                  <c:v>105.6</c:v>
                </c:pt>
              </c:numCache>
            </c:numRef>
          </c:val>
        </c:ser>
        <c:dLbls>
          <c:showVal val="1"/>
        </c:dLbls>
        <c:overlap val="-56"/>
        <c:axId val="69140864"/>
        <c:axId val="69142400"/>
      </c:barChart>
      <c:catAx>
        <c:axId val="69140864"/>
        <c:scaling>
          <c:orientation val="minMax"/>
        </c:scaling>
        <c:axPos val="b"/>
        <c:tickLblPos val="nextTo"/>
        <c:crossAx val="69142400"/>
        <c:crosses val="autoZero"/>
        <c:auto val="1"/>
        <c:lblAlgn val="ctr"/>
        <c:lblOffset val="100"/>
      </c:catAx>
      <c:valAx>
        <c:axId val="69142400"/>
        <c:scaling>
          <c:orientation val="minMax"/>
        </c:scaling>
        <c:axPos val="l"/>
        <c:majorGridlines/>
        <c:numFmt formatCode="General" sourceLinked="1"/>
        <c:tickLblPos val="nextTo"/>
        <c:crossAx val="6914086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2000" baseline="0">
          <a:solidFill>
            <a:schemeClr val="tx1"/>
          </a:solidFill>
          <a:latin typeface="Times New Roman" pitchFamily="18" charset="0"/>
        </a:defRPr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0.42884</cdr:x>
      <cdr:y>0.32741</cdr:y>
    </cdr:from>
    <cdr:to>
      <cdr:x>0.54134</cdr:x>
      <cdr:y>0.49616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85573" y="17741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0.14291</cdr:x>
      <cdr:y>0.94236</cdr:y>
    </cdr:from>
    <cdr:to>
      <cdr:x>0.47573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6489" y="4630617"/>
          <a:ext cx="2250830" cy="283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0.17931</cdr:x>
      <cdr:y>0.83863</cdr:y>
    </cdr:from>
    <cdr:to>
      <cdr:x>0.4584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12673" y="4752200"/>
          <a:ext cx="188741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0.13771</cdr:x>
      <cdr:y>0.83863</cdr:y>
    </cdr:from>
    <cdr:to>
      <cdr:x>0.422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31319" y="4752200"/>
          <a:ext cx="192258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0.14291</cdr:x>
      <cdr:y>0.83863</cdr:y>
    </cdr:from>
    <cdr:to>
      <cdr:x>0.5312</cdr:x>
      <cdr:y>0.92966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66489" y="4752200"/>
          <a:ext cx="2625969" cy="515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0.27061</cdr:x>
      <cdr:y>0.83863</cdr:y>
    </cdr:from>
    <cdr:to>
      <cdr:x>0.41333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039816" y="4752200"/>
          <a:ext cx="107582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Малый бизнес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0.5156</cdr:x>
      <cdr:y>0.83863</cdr:y>
    </cdr:from>
    <cdr:to>
      <cdr:x>0.82242</cdr:x>
      <cdr:y>0.91311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86950" y="4752200"/>
          <a:ext cx="2074985" cy="422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0.5521</cdr:x>
      <cdr:y>0.83863</cdr:y>
    </cdr:from>
    <cdr:to>
      <cdr:x>0.99923</cdr:x>
      <cdr:y>0.96897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161693" y="4752200"/>
          <a:ext cx="3370455" cy="7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 по сельскому </a:t>
          </a:r>
        </a:p>
        <a:p xmlns:a="http://schemas.openxmlformats.org/drawingml/2006/main">
          <a:pPr algn="l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поселению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0.23446</cdr:x>
      <cdr:y>0.73112</cdr:y>
    </cdr:from>
    <cdr:to>
      <cdr:x>0.34696</cdr:x>
      <cdr:y>0.77743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5672" y="3961670"/>
          <a:ext cx="914400" cy="250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0.26003</cdr:x>
      <cdr:y>0.73112</cdr:y>
    </cdr:from>
    <cdr:to>
      <cdr:x>0.37253</cdr:x>
      <cdr:y>0.78702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13491" y="3961670"/>
          <a:ext cx="914400" cy="302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BD57-C2FF-424D-A9ED-09B06DF6C418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3B62-56EE-4306-AFD0-0B4532BF07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BD57-C2FF-424D-A9ED-09B06DF6C418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3B62-56EE-4306-AFD0-0B4532BF0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BD57-C2FF-424D-A9ED-09B06DF6C418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3B62-56EE-4306-AFD0-0B4532BF0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BD57-C2FF-424D-A9ED-09B06DF6C418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3B62-56EE-4306-AFD0-0B4532BF07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BD57-C2FF-424D-A9ED-09B06DF6C418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3B62-56EE-4306-AFD0-0B4532BF0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BD57-C2FF-424D-A9ED-09B06DF6C418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3B62-56EE-4306-AFD0-0B4532BF07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BD57-C2FF-424D-A9ED-09B06DF6C418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3B62-56EE-4306-AFD0-0B4532BF07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BD57-C2FF-424D-A9ED-09B06DF6C418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3B62-56EE-4306-AFD0-0B4532BF0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BD57-C2FF-424D-A9ED-09B06DF6C418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3B62-56EE-4306-AFD0-0B4532BF0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BD57-C2FF-424D-A9ED-09B06DF6C418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3B62-56EE-4306-AFD0-0B4532BF0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BD57-C2FF-424D-A9ED-09B06DF6C418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3B62-56EE-4306-AFD0-0B4532BF07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19BD57-C2FF-424D-A9ED-09B06DF6C418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DE3B62-56EE-4306-AFD0-0B4532BF0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6255" y="633844"/>
            <a:ext cx="6515100" cy="5808519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Доклад главы </a:t>
            </a:r>
            <a:br>
              <a:rPr lang="ru-RU" sz="44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Измерского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br>
              <a:rPr lang="ru-RU" sz="44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Спасского муниципального района Республики Татарстан </a:t>
            </a:r>
            <a:br>
              <a:rPr lang="ru-RU" sz="44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Валитова Раиса </a:t>
            </a:r>
            <a:r>
              <a:rPr lang="ru-RU" sz="4400" dirty="0" err="1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Минсаетовича</a:t>
            </a:r>
            <a:endParaRPr lang="ru-RU" sz="4400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6" y="234314"/>
            <a:ext cx="3949554" cy="6349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479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0247" y="246185"/>
            <a:ext cx="10351476" cy="12469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Заготовка кормов на паевых 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землях </a:t>
            </a:r>
            <a:r>
              <a:rPr lang="ru-RU" sz="3600" b="1" dirty="0" err="1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Салимова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А. Н.</a:t>
            </a:r>
            <a:endParaRPr lang="ru-RU" sz="3600" b="1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жарка\Desktop\КФХ фото\4_5739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81" y="1613621"/>
            <a:ext cx="6957123" cy="46417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0905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1109237" y="4697260"/>
            <a:ext cx="45719" cy="1002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497" y="0"/>
            <a:ext cx="11399005" cy="9436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Ферма ИП КФХ «Исаков В. И.»</a:t>
            </a:r>
            <a:endParaRPr lang="ru-RU" sz="3600" b="1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пожарка\Desktop\КФХ фото\tab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904009"/>
            <a:ext cx="4762500" cy="268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жарка\Desktop\КФХ фото\dsc_71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25" y="3570080"/>
            <a:ext cx="4826547" cy="3196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жарка\Desktop\КФХ фото\news_text_1726_4923_p2200499_jpg_crop1520242958_ejw_1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299" y="3585297"/>
            <a:ext cx="4779819" cy="3181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718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2807127009"/>
              </p:ext>
            </p:extLst>
          </p:nvPr>
        </p:nvGraphicFramePr>
        <p:xfrm>
          <a:off x="2168769" y="956938"/>
          <a:ext cx="7537939" cy="566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20540" y="310605"/>
            <a:ext cx="860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Среднемесячная заработная плата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629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3762" y="262704"/>
            <a:ext cx="11565228" cy="37513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Собираемость налогов в поселении 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руб.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987660425"/>
              </p:ext>
            </p:extLst>
          </p:nvPr>
        </p:nvGraphicFramePr>
        <p:xfrm>
          <a:off x="1253162" y="1107515"/>
          <a:ext cx="9367945" cy="5428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3906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930" y="1820543"/>
            <a:ext cx="10610023" cy="20667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487784"/>
              </p:ext>
            </p:extLst>
          </p:nvPr>
        </p:nvGraphicFramePr>
        <p:xfrm>
          <a:off x="997527" y="1746737"/>
          <a:ext cx="10120746" cy="1810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2568"/>
                <a:gridCol w="1031222"/>
                <a:gridCol w="1535075"/>
                <a:gridCol w="1241719"/>
                <a:gridCol w="1217087"/>
                <a:gridCol w="1320097"/>
                <a:gridCol w="1152147"/>
                <a:gridCol w="1270831"/>
              </a:tblGrid>
              <a:tr h="913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КРС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коров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свиней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Овцы, козы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Лошади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Птицы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Пчелосемьи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8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711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87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380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47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1704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183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8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584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188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384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1705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69400645"/>
              </p:ext>
            </p:extLst>
          </p:nvPr>
        </p:nvGraphicFramePr>
        <p:xfrm>
          <a:off x="3394941" y="3844637"/>
          <a:ext cx="5302249" cy="1799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7458"/>
                <a:gridCol w="2704791"/>
              </a:tblGrid>
              <a:tr h="608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57045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57045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получено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субсидий в тыс. рублей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7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57045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57045" algn="l"/>
                        </a:tabLs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617,0</a:t>
                      </a:r>
                    </a:p>
                  </a:txBody>
                  <a:tcPr marL="68580" marR="68580" marT="0" marB="0"/>
                </a:tc>
              </a:tr>
              <a:tr h="537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57045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57045" algn="l"/>
                        </a:tabLs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57045" algn="l"/>
                        </a:tabLst>
                      </a:pP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10861" y="576681"/>
            <a:ext cx="7854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Поголовье скота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40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3" y="452719"/>
            <a:ext cx="11168353" cy="9657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Количество ИП, ЛПХ</a:t>
            </a:r>
            <a:br>
              <a:rPr lang="ru-RU" sz="4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на 01 декабря 2018 года</a:t>
            </a:r>
            <a:endParaRPr lang="ru-RU" sz="4000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2238728466"/>
              </p:ext>
            </p:extLst>
          </p:nvPr>
        </p:nvGraphicFramePr>
        <p:xfrm>
          <a:off x="2032001" y="1600200"/>
          <a:ext cx="7995227" cy="5081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744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apf.mail.ru/cgi-bin/readmsg/IMG-20181221-WA0006.jpg?id=15453865320000000147%3B0%3B1&amp;x-email=denisova-oljga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293428" y="893290"/>
            <a:ext cx="568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Макаров О. В.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04109"/>
            <a:ext cx="5833053" cy="4644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2775" y="860027"/>
            <a:ext cx="568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Кузнецова Г.В.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пожарка\Desktop\20190111_0806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285" y="1704108"/>
            <a:ext cx="3317297" cy="4704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342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649232" y="597877"/>
            <a:ext cx="4711493" cy="8520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ИП </a:t>
            </a:r>
            <a:r>
              <a:rPr lang="ru-RU" sz="3600" b="1" dirty="0" err="1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Мухаметова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Г. Н.</a:t>
            </a:r>
            <a:endParaRPr lang="ru-RU" sz="3600" b="1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apf.mail.ru/cgi-bin/readmsg/IMG-20181211-WA0006.jpg?id=15445945640000000551%3B0%3B6&amp;x-email=denisova-oljga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65167"/>
            <a:ext cx="5798127" cy="4348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085" y="1865166"/>
            <a:ext cx="5715288" cy="4348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1107412" y="584021"/>
            <a:ext cx="4711493" cy="852091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rmAutofit/>
          </a:bodyPr>
          <a:lstStyle>
            <a:lvl1pPr marL="320040" indent="-32004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ИП </a:t>
            </a:r>
            <a:r>
              <a:rPr lang="ru-RU" sz="3600" dirty="0" err="1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Милицкова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Р. С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63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130421951"/>
              </p:ext>
            </p:extLst>
          </p:nvPr>
        </p:nvGraphicFramePr>
        <p:xfrm>
          <a:off x="2416463" y="1055077"/>
          <a:ext cx="8128000" cy="5357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10156" y="131968"/>
            <a:ext cx="8757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алкогольной продукции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685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348" y="179982"/>
            <a:ext cx="7050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Личное подсобное хозяйство 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Барашиной Нины Ивановны с. </a:t>
            </a:r>
            <a:r>
              <a:rPr lang="ru-RU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Вожи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ожарка\Desktop\Новая папка (6)\20190110_110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03" y="1934308"/>
            <a:ext cx="5661742" cy="4246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жарка\Desktop\Новая папка (6)\20190110_1102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678" y="294650"/>
            <a:ext cx="4343695" cy="3025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жарка\Desktop\Новая папка (6)\20190110_110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678" y="3361271"/>
            <a:ext cx="4343695" cy="3257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28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apf.mail.ru/cgi-bin/readmsg/IMG-20181213-WA0004.jpg?id=15446965030000000717%3B0%3B4&amp;x-email=denisova-oljga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apf.mail.ru/cgi-bin/readmsg/IMG-20181213-WA0021.jpg?id=15446965760000000002%3B0%3B5&amp;x-email=denisova-oljga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https://apf.mail.ru/cgi-bin/readmsg/IMG-20181213-WA0002.jpg?id=15446967110000000697%3B0%3B1&amp;x-email=denisova-oljga%40mail.ru&amp;exif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65175" y="160337"/>
            <a:ext cx="10946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Личное подсобное хозяйство 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Дятловой Марины Владимировны с. </a:t>
            </a:r>
            <a:r>
              <a:rPr lang="ru-RU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Вожи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пожарка\Desktop\Новая папка (6)\20190110_135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3" y="1703686"/>
            <a:ext cx="4877089" cy="4354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жарка\Desktop\Новая папка (6)\20190110_1352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336" y="1703687"/>
            <a:ext cx="5695018" cy="4354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129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1176099977"/>
              </p:ext>
            </p:extLst>
          </p:nvPr>
        </p:nvGraphicFramePr>
        <p:xfrm>
          <a:off x="2032000" y="1019909"/>
          <a:ext cx="8128000" cy="5521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1947" y="170206"/>
            <a:ext cx="1067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Реализация продукции животноводства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00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674</TotalTime>
  <Words>134</Words>
  <Application>Microsoft Office PowerPoint</Application>
  <PresentationFormat>Произвольный</PresentationFormat>
  <Paragraphs>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Доклад главы  Измерского сельского поселения  Спасского муниципального района Республики Татарстан  Валитова Раиса Минсаетовича</vt:lpstr>
      <vt:lpstr>Слайд 2</vt:lpstr>
      <vt:lpstr>Количество ИП, ЛПХ    на 01 декабря 2018 года</vt:lpstr>
      <vt:lpstr>Слайд 4</vt:lpstr>
      <vt:lpstr>ИП Мухаметова Г. Н.</vt:lpstr>
      <vt:lpstr>Слайд 6</vt:lpstr>
      <vt:lpstr>Слайд 7</vt:lpstr>
      <vt:lpstr>Слайд 8</vt:lpstr>
      <vt:lpstr>Слайд 9</vt:lpstr>
      <vt:lpstr>Заготовка кормов на паевых  землях Салимова А. Н.</vt:lpstr>
      <vt:lpstr>Ферма ИП КФХ «Исаков В. И.»</vt:lpstr>
      <vt:lpstr>Слайд 12</vt:lpstr>
      <vt:lpstr>Собираемость налогов в поселении   тыс. руб.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Исполком Антоновский</dc:creator>
  <cp:lastModifiedBy>USER</cp:lastModifiedBy>
  <cp:revision>101</cp:revision>
  <cp:lastPrinted>2018-11-29T10:42:42Z</cp:lastPrinted>
  <dcterms:created xsi:type="dcterms:W3CDTF">2018-11-22T15:00:39Z</dcterms:created>
  <dcterms:modified xsi:type="dcterms:W3CDTF">2019-01-11T11:38:17Z</dcterms:modified>
</cp:coreProperties>
</file>